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79" r:id="rId3"/>
    <p:sldId id="291" r:id="rId4"/>
    <p:sldId id="263" r:id="rId5"/>
    <p:sldId id="257" r:id="rId6"/>
    <p:sldId id="262" r:id="rId7"/>
    <p:sldId id="268" r:id="rId8"/>
    <p:sldId id="276" r:id="rId9"/>
    <p:sldId id="258" r:id="rId10"/>
    <p:sldId id="278" r:id="rId11"/>
    <p:sldId id="299" r:id="rId12"/>
    <p:sldId id="298" r:id="rId13"/>
    <p:sldId id="260" r:id="rId14"/>
    <p:sldId id="300" r:id="rId15"/>
    <p:sldId id="274" r:id="rId16"/>
    <p:sldId id="275" r:id="rId17"/>
    <p:sldId id="302" r:id="rId18"/>
    <p:sldId id="303" r:id="rId19"/>
    <p:sldId id="294" r:id="rId20"/>
    <p:sldId id="267" r:id="rId21"/>
    <p:sldId id="307" r:id="rId22"/>
    <p:sldId id="296" r:id="rId23"/>
    <p:sldId id="264" r:id="rId24"/>
    <p:sldId id="269" r:id="rId25"/>
    <p:sldId id="320" r:id="rId26"/>
    <p:sldId id="324" r:id="rId27"/>
    <p:sldId id="290" r:id="rId28"/>
    <p:sldId id="326" r:id="rId29"/>
    <p:sldId id="327" r:id="rId30"/>
    <p:sldId id="328" r:id="rId31"/>
    <p:sldId id="325" r:id="rId32"/>
    <p:sldId id="323" r:id="rId33"/>
    <p:sldId id="317" r:id="rId34"/>
    <p:sldId id="282" r:id="rId35"/>
    <p:sldId id="319" r:id="rId36"/>
    <p:sldId id="284" r:id="rId37"/>
    <p:sldId id="318" r:id="rId38"/>
    <p:sldId id="322" r:id="rId39"/>
    <p:sldId id="312" r:id="rId40"/>
    <p:sldId id="283" r:id="rId41"/>
    <p:sldId id="313" r:id="rId42"/>
    <p:sldId id="285" r:id="rId43"/>
    <p:sldId id="314" r:id="rId44"/>
    <p:sldId id="310" r:id="rId45"/>
    <p:sldId id="315" r:id="rId46"/>
    <p:sldId id="321" r:id="rId47"/>
    <p:sldId id="309" r:id="rId48"/>
    <p:sldId id="316" r:id="rId49"/>
    <p:sldId id="329" r:id="rId50"/>
    <p:sldId id="295" r:id="rId51"/>
    <p:sldId id="280" r:id="rId52"/>
    <p:sldId id="287" r:id="rId53"/>
    <p:sldId id="289" r:id="rId54"/>
    <p:sldId id="304" r:id="rId55"/>
    <p:sldId id="259" r:id="rId56"/>
    <p:sldId id="29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F3D"/>
    <a:srgbClr val="0000FF"/>
    <a:srgbClr val="00518A"/>
    <a:srgbClr val="162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9017" autoAdjust="0"/>
  </p:normalViewPr>
  <p:slideViewPr>
    <p:cSldViewPr snapToGrid="0">
      <p:cViewPr varScale="1">
        <p:scale>
          <a:sx n="76" d="100"/>
          <a:sy n="76" d="100"/>
        </p:scale>
        <p:origin x="126" y="474"/>
      </p:cViewPr>
      <p:guideLst/>
    </p:cSldViewPr>
  </p:slideViewPr>
  <p:outlineViewPr>
    <p:cViewPr>
      <p:scale>
        <a:sx n="33" d="100"/>
        <a:sy n="33" d="100"/>
      </p:scale>
      <p:origin x="0" y="-9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3956B-8C04-4EC2-9D1C-6819C279A4E5}" type="datetimeFigureOut">
              <a:rPr lang="en-GB" smtClean="0"/>
              <a:t>30/06/2017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4EE9-795D-4421-9A54-A658098035F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574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“Instruction-level parallelism (ILP) is a measure of how many of the instructions in a computer program can be executed simultaneously.</a:t>
            </a:r>
            <a:r>
              <a:rPr lang="sv-SE" dirty="0" smtClean="0"/>
              <a:t>”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7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 smtClean="0"/>
              <a:t>Digital Notebook: Code, Graphs, and Equations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GUI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3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GUI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1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GB" b="1" dirty="0" smtClean="0"/>
              <a:t>burn-down charts</a:t>
            </a:r>
          </a:p>
          <a:p>
            <a:pPr lvl="2"/>
            <a:r>
              <a:rPr lang="en-GB" dirty="0" smtClean="0"/>
              <a:t>Regression-line</a:t>
            </a:r>
          </a:p>
          <a:p>
            <a:pPr lvl="2"/>
            <a:r>
              <a:rPr lang="en-GB" dirty="0" smtClean="0"/>
              <a:t>Finishing a task adds a data point below or above the line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17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75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E4EE9-795D-4421-9A54-A658098035F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663A-BE49-423A-A768-FA555B886331}" type="datetimeFigureOut">
              <a:rPr lang="en-GB" smtClean="0"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52E9-B158-449B-A16B-0FB5718FDBF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18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17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5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6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94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8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Garamond" panose="020204040303010108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05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0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Garamond" panose="02020404030301010803" pitchFamily="18" charset="0"/>
              </a:defRPr>
            </a:lvl1pPr>
            <a:lvl2pPr>
              <a:defRPr sz="2800">
                <a:latin typeface="Garamond" panose="02020404030301010803" pitchFamily="18" charset="0"/>
              </a:defRPr>
            </a:lvl2pPr>
            <a:lvl3pPr>
              <a:defRPr sz="2400">
                <a:latin typeface="Garamond" panose="02020404030301010803" pitchFamily="18" charset="0"/>
              </a:defRPr>
            </a:lvl3pPr>
            <a:lvl4pPr>
              <a:defRPr sz="2000">
                <a:latin typeface="Garamond" panose="02020404030301010803" pitchFamily="18" charset="0"/>
              </a:defRPr>
            </a:lvl4pPr>
            <a:lvl5pPr>
              <a:defRPr sz="2000">
                <a:latin typeface="Garamond" panose="02020404030301010803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5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Garamond" panose="02020404030301010803" pitchFamily="18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Garamond" panose="02020404030301010803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Garamond" panose="02020404030301010803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23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6E2D663A-BE49-423A-A768-FA555B886331}" type="datetimeFigureOut">
              <a:rPr lang="en-GB" smtClean="0"/>
              <a:pPr/>
              <a:t>30/06/2017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00A752E9-B158-449B-A16B-0FB5718FDB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5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0"/>
            <a:ext cx="14026243" cy="770708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485545"/>
            <a:ext cx="9144000" cy="2387600"/>
          </a:xfrm>
        </p:spPr>
        <p:txBody>
          <a:bodyPr>
            <a:normAutofit/>
          </a:bodyPr>
          <a:lstStyle/>
          <a:p>
            <a:r>
              <a:rPr lang="en-GB" sz="4800" dirty="0" smtClean="0"/>
              <a:t>Computer Age Neuroscience and The Future of Science Process Management</a:t>
            </a:r>
            <a:endParaRPr lang="en-GB" sz="4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144838"/>
            <a:ext cx="9144000" cy="3304469"/>
          </a:xfrm>
        </p:spPr>
        <p:txBody>
          <a:bodyPr>
            <a:noAutofit/>
          </a:bodyPr>
          <a:lstStyle/>
          <a:p>
            <a:r>
              <a:rPr lang="en-GB" sz="3200" dirty="0" smtClean="0"/>
              <a:t>Data flow, code flow, and collaborative flow</a:t>
            </a:r>
          </a:p>
          <a:p>
            <a:endParaRPr lang="en-GB" sz="3200" dirty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Daniel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Labb</a:t>
            </a:r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é</a:t>
            </a:r>
            <a:endParaRPr lang="sv-S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Neuropsychology Retreat</a:t>
            </a: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2017-07-03 - 2017-07-05</a:t>
            </a:r>
          </a:p>
          <a:p>
            <a:r>
              <a:rPr lang="sv-SE" dirty="0" smtClean="0">
                <a:solidFill>
                  <a:schemeClr val="bg1">
                    <a:lumMod val="50000"/>
                  </a:schemeClr>
                </a:solidFill>
              </a:rPr>
              <a:t>daniel.labbe@rub.de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68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-3600451" y="0"/>
            <a:ext cx="9976758" cy="672737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6376307" y="0"/>
            <a:ext cx="9976758" cy="6727371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45129" y="316943"/>
            <a:ext cx="8817428" cy="1421928"/>
          </a:xfrm>
          <a:solidFill>
            <a:schemeClr val="tx1">
              <a:alpha val="56000"/>
            </a:schemeClr>
          </a:solidFill>
        </p:spPr>
        <p:txBody>
          <a:bodyPr lIns="274320" tIns="274320" rIns="274320" bIns="274320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GB" sz="3200" dirty="0" smtClean="0">
                <a:solidFill>
                  <a:schemeClr val="bg1"/>
                </a:solidFill>
                <a:cs typeface="Arial" panose="020B0604020202020204" pitchFamily="34" charset="0"/>
              </a:rPr>
              <a:t>Heat does not Dissipate Fast Enough in </a:t>
            </a:r>
            <a:r>
              <a:rPr lang="en-GB" sz="3200" dirty="0">
                <a:solidFill>
                  <a:schemeClr val="bg1"/>
                </a:solidFill>
                <a:cs typeface="Arial" panose="020B0604020202020204" pitchFamily="34" charset="0"/>
              </a:rPr>
              <a:t>H</a:t>
            </a:r>
            <a:r>
              <a:rPr lang="en-GB" sz="3200" dirty="0" smtClean="0">
                <a:solidFill>
                  <a:schemeClr val="bg1"/>
                </a:solidFill>
                <a:cs typeface="Arial" panose="020B0604020202020204" pitchFamily="34" charset="0"/>
              </a:rPr>
              <a:t>igh Density Processing Arrays: </a:t>
            </a:r>
            <a:r>
              <a:rPr lang="en-GB" sz="3200" dirty="0" smtClean="0">
                <a:solidFill>
                  <a:srgbClr val="FFFF00"/>
                </a:solidFill>
                <a:cs typeface="Arial" panose="020B0604020202020204" pitchFamily="34" charset="0"/>
              </a:rPr>
              <a:t>Using multiple cores is a workaround</a:t>
            </a:r>
            <a:endParaRPr lang="en-GB" sz="32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1246" y="6371095"/>
            <a:ext cx="10155466" cy="639763"/>
          </a:xfrm>
          <a:solidFill>
            <a:schemeClr val="tx1">
              <a:alpha val="56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Waldrop, M. M. (2016).[News Feature] The chips are down for Moore’s law, </a:t>
            </a:r>
            <a:r>
              <a:rPr lang="en-GB" b="1" i="1" dirty="0" smtClean="0">
                <a:solidFill>
                  <a:schemeClr val="bg1"/>
                </a:solidFill>
              </a:rPr>
              <a:t>Nature</a:t>
            </a:r>
            <a:r>
              <a:rPr lang="en-GB" i="1" dirty="0" smtClean="0">
                <a:solidFill>
                  <a:schemeClr val="bg1"/>
                </a:solidFill>
              </a:rPr>
              <a:t>.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150" y="1774369"/>
            <a:ext cx="5981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14" y="1216025"/>
            <a:ext cx="5439172" cy="4351338"/>
          </a:xfr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3318803" y="2476499"/>
            <a:ext cx="5554394" cy="312420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sv-SE" sz="2800" dirty="0" smtClean="0"/>
              <a:t>”</a:t>
            </a:r>
            <a:r>
              <a:rPr lang="en-GB" sz="2800" dirty="0" smtClean="0"/>
              <a:t>Applications will increasingly need to be </a:t>
            </a:r>
            <a:r>
              <a:rPr lang="en-GB" sz="2800" dirty="0" smtClean="0">
                <a:solidFill>
                  <a:srgbClr val="C00000"/>
                </a:solidFill>
              </a:rPr>
              <a:t>concurrent</a:t>
            </a:r>
            <a:r>
              <a:rPr lang="en-GB" sz="2800" dirty="0" smtClean="0"/>
              <a:t> if they want </a:t>
            </a:r>
            <a:r>
              <a:rPr lang="en-GB" sz="2800" dirty="0" smtClean="0">
                <a:solidFill>
                  <a:srgbClr val="C00000"/>
                </a:solidFill>
              </a:rPr>
              <a:t>to fully exploit</a:t>
            </a:r>
            <a:r>
              <a:rPr lang="en-GB" sz="2800" dirty="0" smtClean="0">
                <a:solidFill>
                  <a:srgbClr val="FF0000"/>
                </a:solidFill>
              </a:rPr>
              <a:t> </a:t>
            </a:r>
            <a:r>
              <a:rPr lang="en-GB" sz="2800" dirty="0" smtClean="0"/>
              <a:t>continuing exponential CPU </a:t>
            </a:r>
            <a:r>
              <a:rPr lang="en-GB" sz="2800" dirty="0" smtClean="0">
                <a:solidFill>
                  <a:srgbClr val="C00000"/>
                </a:solidFill>
              </a:rPr>
              <a:t>throughput gains</a:t>
            </a:r>
            <a:r>
              <a:rPr lang="en-GB" sz="2800" dirty="0" smtClean="0"/>
              <a:t>”</a:t>
            </a:r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—Herb Sutter, 2009/2004</a:t>
            </a:r>
            <a:endParaRPr lang="en-GB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247" y="2452616"/>
            <a:ext cx="2045506" cy="3797823"/>
          </a:xfrm>
          <a:prstGeom prst="rect">
            <a:avLst/>
          </a:prstGeom>
        </p:spPr>
      </p:pic>
      <p:pic>
        <p:nvPicPr>
          <p:cNvPr id="5" name="Grafik 4" descr="Introduced in release: 0.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364" y="-915195"/>
            <a:ext cx="12018887" cy="90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86666 0.037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33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 Inescapable Imminence of the Cloud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15029" y="1680484"/>
            <a:ext cx="7561943" cy="5032376"/>
          </a:xfrm>
          <a:solidFill>
            <a:srgbClr val="00518A">
              <a:alpha val="85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“[for] an application </a:t>
            </a:r>
            <a:r>
              <a:rPr lang="en-GB" sz="2400" dirty="0" smtClean="0">
                <a:solidFill>
                  <a:srgbClr val="FFFF00"/>
                </a:solidFill>
              </a:rPr>
              <a:t>that runs well on today’s hardware and will just naturally run faster or better on tomorrow’s hardware, you need to write an app with lots of juicy latent parallelism…</a:t>
            </a:r>
          </a:p>
          <a:p>
            <a:pPr marL="0" indent="0">
              <a:lnSpc>
                <a:spcPct val="140000"/>
              </a:lnSpc>
              <a:buNone/>
            </a:pPr>
            <a:endParaRPr lang="en-GB" sz="24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 smtClean="0">
                <a:solidFill>
                  <a:schemeClr val="bg1"/>
                </a:solidFill>
              </a:rPr>
              <a:t>Costs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development effort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code complexity</a:t>
            </a:r>
          </a:p>
          <a:p>
            <a:pPr>
              <a:lnSpc>
                <a:spcPct val="100000"/>
              </a:lnSpc>
            </a:pPr>
            <a:r>
              <a:rPr lang="en-GB" sz="2400" dirty="0" smtClean="0">
                <a:solidFill>
                  <a:schemeClr val="bg1"/>
                </a:solidFill>
              </a:rPr>
              <a:t>Extra testing effort</a:t>
            </a:r>
          </a:p>
        </p:txBody>
      </p:sp>
    </p:spTree>
    <p:extLst>
      <p:ext uri="{BB962C8B-B14F-4D97-AF65-F5344CB8AC3E}">
        <p14:creationId xmlns:p14="http://schemas.microsoft.com/office/powerpoint/2010/main" val="10250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 Inescapable Imminence of the Cloud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15029" y="1825624"/>
            <a:ext cx="7561943" cy="4624161"/>
          </a:xfrm>
          <a:solidFill>
            <a:srgbClr val="00518A">
              <a:alpha val="85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sz="2400" b="1" dirty="0">
                <a:solidFill>
                  <a:schemeClr val="bg1"/>
                </a:solidFill>
              </a:rPr>
              <a:t>The </a:t>
            </a:r>
            <a:r>
              <a:rPr lang="en-GB" sz="2400" b="1" dirty="0" smtClean="0">
                <a:solidFill>
                  <a:schemeClr val="bg1"/>
                </a:solidFill>
              </a:rPr>
              <a:t>Good News</a:t>
            </a:r>
            <a:endParaRPr lang="en-GB" sz="2400" b="1" dirty="0">
              <a:solidFill>
                <a:schemeClr val="bg1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GB" sz="2400" dirty="0" smtClean="0">
                <a:solidFill>
                  <a:schemeClr val="bg1"/>
                </a:solidFill>
              </a:rPr>
              <a:t>“</a:t>
            </a:r>
            <a:r>
              <a:rPr lang="en-GB" sz="24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r>
              <a:rPr lang="en-GB" sz="2400" dirty="0" smtClean="0">
                <a:solidFill>
                  <a:schemeClr val="bg1"/>
                </a:solidFill>
              </a:rPr>
              <a:t> For </a:t>
            </a:r>
            <a:r>
              <a:rPr lang="en-GB" sz="2400" dirty="0">
                <a:solidFill>
                  <a:schemeClr val="bg1"/>
                </a:solidFill>
              </a:rPr>
              <a:t>many classes of applications </a:t>
            </a:r>
            <a:r>
              <a:rPr lang="en-GB" sz="2400" dirty="0">
                <a:solidFill>
                  <a:srgbClr val="FFFF00"/>
                </a:solidFill>
              </a:rPr>
              <a:t>the extra effort will be worthwhile,</a:t>
            </a:r>
            <a:r>
              <a:rPr lang="en-GB" sz="2400" dirty="0">
                <a:solidFill>
                  <a:schemeClr val="bg1"/>
                </a:solidFill>
              </a:rPr>
              <a:t> because concurrency will let them fully exploit the </a:t>
            </a:r>
            <a:r>
              <a:rPr lang="en-GB" sz="2400" dirty="0">
                <a:solidFill>
                  <a:srgbClr val="FFFF00"/>
                </a:solidFill>
              </a:rPr>
              <a:t>exponential gains </a:t>
            </a:r>
            <a:r>
              <a:rPr lang="en-GB" sz="2400" dirty="0">
                <a:solidFill>
                  <a:schemeClr val="bg1"/>
                </a:solidFill>
              </a:rPr>
              <a:t>in compute throughput that will continue to grow strong and fast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FF00"/>
                </a:solidFill>
              </a:rPr>
              <a:t>long after Moore’s Law has gone into its sunny retirement, as we continue to mine the cloud for the rest of our careers</a:t>
            </a:r>
            <a:r>
              <a:rPr lang="en-GB" sz="2400" dirty="0" smtClean="0">
                <a:solidFill>
                  <a:srgbClr val="FFFF00"/>
                </a:solidFill>
              </a:rPr>
              <a:t>.</a:t>
            </a:r>
            <a:r>
              <a:rPr lang="en-GB" sz="2400" dirty="0" smtClean="0">
                <a:solidFill>
                  <a:schemeClr val="bg1"/>
                </a:solidFill>
              </a:rPr>
              <a:t>”</a:t>
            </a:r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utter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, H. (2012)</a:t>
            </a:r>
            <a:r>
              <a:rPr lang="de-DE" sz="24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sv-SE" sz="2400" dirty="0">
                <a:solidFill>
                  <a:schemeClr val="bg1">
                    <a:lumMod val="65000"/>
                  </a:schemeClr>
                </a:solidFill>
              </a:rPr>
              <a:t>My emphasis.)</a:t>
            </a:r>
          </a:p>
        </p:txBody>
      </p:sp>
    </p:spTree>
    <p:extLst>
      <p:ext uri="{BB962C8B-B14F-4D97-AF65-F5344CB8AC3E}">
        <p14:creationId xmlns:p14="http://schemas.microsoft.com/office/powerpoint/2010/main" val="6250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  <a:noFill/>
        </p:spPr>
        <p:txBody>
          <a:bodyPr/>
          <a:lstStyle/>
          <a:p>
            <a:r>
              <a:rPr lang="sv-SE" dirty="0" smtClean="0">
                <a:solidFill>
                  <a:srgbClr val="FFFF00"/>
                </a:solidFill>
              </a:rPr>
              <a:t>Cloud Neuroscience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78663"/>
            <a:ext cx="10515600" cy="4600575"/>
          </a:xfrm>
          <a:solidFill>
            <a:srgbClr val="00518A">
              <a:alpha val="85000"/>
            </a:srgbClr>
          </a:solidFill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dirty="0" smtClean="0">
                <a:solidFill>
                  <a:schemeClr val="bg1"/>
                </a:solidFill>
              </a:rPr>
              <a:t>“The kernel of the idea is based on a view of the scientific process as an ‘upward spiral’: a collective effort where each new experiment yields data, upon which analysis is performed, leading to new or refined models, which suggest novel experiments. </a:t>
            </a:r>
            <a:r>
              <a:rPr lang="en-GB" dirty="0" smtClean="0">
                <a:solidFill>
                  <a:srgbClr val="FFFF00"/>
                </a:solidFill>
              </a:rPr>
              <a:t>The goal of The International Brain Station (TIBS) is to build technology that would democratize brain science, so that all brain scientists</a:t>
            </a:r>
            <a:r>
              <a:rPr lang="en-GB" dirty="0" smtClean="0">
                <a:solidFill>
                  <a:schemeClr val="bg1"/>
                </a:solidFill>
              </a:rPr>
              <a:t>—professional and otherwise—</a:t>
            </a:r>
            <a:r>
              <a:rPr lang="en-GB" dirty="0" smtClean="0">
                <a:solidFill>
                  <a:srgbClr val="FFFF00"/>
                </a:solidFill>
              </a:rPr>
              <a:t>can build on the shoulders of one another. To make that a reality, TIBS would enable “cloud neuroscience,”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meaning that the </a:t>
            </a:r>
            <a:r>
              <a:rPr lang="en-GB" b="1" dirty="0" smtClean="0">
                <a:solidFill>
                  <a:srgbClr val="FFFF00"/>
                </a:solidFill>
              </a:rPr>
              <a:t>data</a:t>
            </a:r>
            <a:r>
              <a:rPr lang="en-GB" dirty="0" smtClean="0">
                <a:solidFill>
                  <a:schemeClr val="bg1"/>
                </a:solidFill>
              </a:rPr>
              <a:t>, the </a:t>
            </a:r>
            <a:r>
              <a:rPr lang="en-GB" b="1" dirty="0" smtClean="0">
                <a:solidFill>
                  <a:srgbClr val="FFFF00"/>
                </a:solidFill>
              </a:rPr>
              <a:t>code</a:t>
            </a:r>
            <a:r>
              <a:rPr lang="en-GB" dirty="0" smtClean="0">
                <a:solidFill>
                  <a:schemeClr val="bg1"/>
                </a:solidFill>
              </a:rPr>
              <a:t> and the </a:t>
            </a:r>
            <a:r>
              <a:rPr lang="en-GB" b="1" dirty="0" smtClean="0">
                <a:solidFill>
                  <a:srgbClr val="FFFF00"/>
                </a:solidFill>
              </a:rPr>
              <a:t>analytic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rgbClr val="FFFF00"/>
                </a:solidFill>
              </a:rPr>
              <a:t>results</a:t>
            </a:r>
            <a:r>
              <a:rPr lang="en-GB" dirty="0" smtClean="0">
                <a:solidFill>
                  <a:schemeClr val="bg1"/>
                </a:solidFill>
              </a:rPr>
              <a:t> from neuroscience experiments all live in the cloud together, where it could be accessed by anyone.</a:t>
            </a:r>
            <a:r>
              <a:rPr lang="sv-SE" dirty="0" smtClean="0">
                <a:solidFill>
                  <a:schemeClr val="bg1"/>
                </a:solidFill>
              </a:rPr>
              <a:t>”</a:t>
            </a:r>
            <a:br>
              <a:rPr lang="sv-SE" dirty="0" smtClean="0">
                <a:solidFill>
                  <a:schemeClr val="bg1"/>
                </a:solidFill>
              </a:rPr>
            </a:b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sv-SE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>—Joshua T. Vogelstein [Interview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], </a:t>
            </a:r>
            <a:r>
              <a:rPr lang="en-GB" i="1" dirty="0" err="1" smtClean="0">
                <a:solidFill>
                  <a:schemeClr val="bg1">
                    <a:lumMod val="65000"/>
                  </a:schemeClr>
                </a:solidFill>
              </a:rPr>
              <a:t>Neurodata</a:t>
            </a:r>
            <a:r>
              <a:rPr lang="en-GB" i="1" dirty="0" smtClean="0">
                <a:solidFill>
                  <a:schemeClr val="bg1">
                    <a:lumMod val="65000"/>
                  </a:schemeClr>
                </a:solidFill>
              </a:rPr>
              <a:t> Without borders.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My emphasis. http://www.nwb.org/2016/11/11/unlocking-the-brain-with-open-data/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7365"/>
            <a:ext cx="12192000" cy="8128000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dirty="0" smtClean="0">
                <a:solidFill>
                  <a:srgbClr val="FFFF00"/>
                </a:solidFill>
              </a:rPr>
              <a:t>The International Brain Station (TIBS)</a:t>
            </a:r>
            <a:endParaRPr lang="en-GB" sz="4000" dirty="0">
              <a:solidFill>
                <a:srgbClr val="FFFF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  <a:solidFill>
            <a:srgbClr val="00518A">
              <a:alpha val="85000"/>
            </a:srgb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smtClean="0">
                <a:solidFill>
                  <a:srgbClr val="FFFF00"/>
                </a:solidFill>
              </a:rPr>
              <a:t>“[A] global neuroscience collaboration that would link [neuroscientists’] efforts and rival big science investments in astronomy and physics</a:t>
            </a:r>
            <a:r>
              <a:rPr lang="sv-SE" dirty="0" smtClean="0">
                <a:solidFill>
                  <a:srgbClr val="FFFF00"/>
                </a:solidFill>
              </a:rPr>
              <a:t>”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Underwood, E., Science, [In Depth][Summary] International Brain Projects Proposed. </a:t>
            </a:r>
            <a:r>
              <a:rPr lang="en-GB" sz="2000" dirty="0" err="1" smtClean="0">
                <a:solidFill>
                  <a:schemeClr val="bg2">
                    <a:lumMod val="75000"/>
                  </a:schemeClr>
                </a:solidFill>
              </a:rPr>
              <a:t>doi</a:t>
            </a:r>
            <a:r>
              <a:rPr lang="en-GB" sz="2000" dirty="0" smtClean="0">
                <a:solidFill>
                  <a:schemeClr val="bg2">
                    <a:lumMod val="75000"/>
                  </a:schemeClr>
                </a:solidFill>
              </a:rPr>
              <a:t>: 10.1126/science.352.6283.277</a:t>
            </a:r>
          </a:p>
          <a:p>
            <a:pPr marL="0" indent="0">
              <a:lnSpc>
                <a:spcPct val="120000"/>
              </a:lnSpc>
              <a:buNone/>
            </a:pPr>
            <a:endParaRPr lang="en-GB" sz="20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 smtClean="0">
                <a:solidFill>
                  <a:srgbClr val="FFFF00"/>
                </a:solidFill>
              </a:rPr>
              <a:t>“This resource will realize a new era of brain sciences, one in which the bottlenecks to discovery transition away from data collection and processing to data enriching exploring, and </a:t>
            </a:r>
            <a:r>
              <a:rPr lang="en-GB" dirty="0" err="1" smtClean="0">
                <a:solidFill>
                  <a:srgbClr val="FFFF00"/>
                </a:solidFill>
              </a:rPr>
              <a:t>modeling</a:t>
            </a:r>
            <a:r>
              <a:rPr lang="en-GB" dirty="0" smtClean="0">
                <a:solidFill>
                  <a:srgbClr val="FFFF00"/>
                </a:solidFill>
              </a:rPr>
              <a:t>.</a:t>
            </a:r>
            <a:r>
              <a:rPr lang="sv-SE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r>
              <a:rPr lang="sv-SE" sz="2000" dirty="0" smtClean="0">
                <a:solidFill>
                  <a:schemeClr val="bg1">
                    <a:lumMod val="65000"/>
                  </a:schemeClr>
                </a:solidFill>
              </a:rPr>
              <a:t>—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Global Brain Workshop 2016 Attendees, Grand Challenges for Global Brain Sciences. </a:t>
            </a:r>
            <a:r>
              <a:rPr lang="en-GB" sz="2000" dirty="0" smtClean="0">
                <a:solidFill>
                  <a:srgbClr val="FFFF00"/>
                </a:solidFill>
              </a:rPr>
              <a:t>http://brainx.io/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smtClean="0"/>
              <a:t>Scaling Up Neuroscience</a:t>
            </a:r>
            <a:endParaRPr lang="en-GB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sv-SE" i="1" dirty="0" smtClean="0">
                <a:solidFill>
                  <a:schemeClr val="tx1"/>
                </a:solidFill>
              </a:rPr>
              <a:t>Scaling Up Neuroscience </a:t>
            </a:r>
            <a:r>
              <a:rPr lang="sv-SE" dirty="0" smtClean="0">
                <a:solidFill>
                  <a:schemeClr val="tx1"/>
                </a:solidFill>
              </a:rPr>
              <a:t>is a series of commentaries published in Nature Reviews Neuroscience.</a:t>
            </a:r>
          </a:p>
          <a:p>
            <a:pPr>
              <a:lnSpc>
                <a:spcPct val="120000"/>
              </a:lnSpc>
            </a:pPr>
            <a:r>
              <a:rPr lang="en-GB" dirty="0" smtClean="0">
                <a:solidFill>
                  <a:schemeClr val="tx1"/>
                </a:solidFill>
              </a:rPr>
              <a:t>“Several </a:t>
            </a:r>
            <a:r>
              <a:rPr lang="en-GB" b="1" dirty="0" smtClean="0">
                <a:solidFill>
                  <a:srgbClr val="00518A"/>
                </a:solidFill>
              </a:rPr>
              <a:t>large-scale international research initiatives </a:t>
            </a:r>
            <a:r>
              <a:rPr lang="en-GB" dirty="0" smtClean="0">
                <a:solidFill>
                  <a:schemeClr val="tx1"/>
                </a:solidFill>
              </a:rPr>
              <a:t>have recently been launched, fuelling substantial financial investments in neuroscience and raising expectations for the development of new knowledge and therapies. Meeting these expectations will require </a:t>
            </a:r>
            <a:r>
              <a:rPr lang="en-GB" b="1" dirty="0" smtClean="0">
                <a:solidFill>
                  <a:srgbClr val="00518A"/>
                </a:solidFill>
              </a:rPr>
              <a:t>global coordination</a:t>
            </a: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of stakeholders and the </a:t>
            </a:r>
            <a:r>
              <a:rPr lang="en-GB" b="1" dirty="0" smtClean="0">
                <a:solidFill>
                  <a:srgbClr val="00518A"/>
                </a:solidFill>
              </a:rPr>
              <a:t>adoption of team-based approaches that are not yet the norm for neuroscience.</a:t>
            </a:r>
            <a:r>
              <a:rPr lang="en-GB" dirty="0" smtClean="0">
                <a:solidFill>
                  <a:schemeClr val="tx1"/>
                </a:solidFill>
              </a:rPr>
              <a:t>”—</a:t>
            </a:r>
            <a:r>
              <a:rPr lang="en-GB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Olds, J. L., [Abstract] Nature Reviews Neuroscience [Comment]. My emphasis.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-476250" y="5074277"/>
            <a:ext cx="130873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200" dirty="0" smtClean="0">
                <a:solidFill>
                  <a:srgbClr val="00B0F0">
                    <a:alpha val="26000"/>
                  </a:srgbClr>
                </a:solidFill>
                <a:latin typeface="Arial Black" panose="020B0A04020102020204" pitchFamily="34" charset="0"/>
              </a:rPr>
              <a:t>BIG SCIENCE</a:t>
            </a:r>
            <a:endParaRPr lang="en-GB" sz="13200" dirty="0">
              <a:solidFill>
                <a:srgbClr val="00B0F0">
                  <a:alpha val="26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Summary Part I: Computer Age Neuroscience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Big </a:t>
            </a:r>
            <a:r>
              <a:rPr lang="sv-SE" dirty="0" smtClean="0"/>
              <a:t>Data emphasizes performance</a:t>
            </a:r>
            <a:endParaRPr lang="en-GB" dirty="0"/>
          </a:p>
          <a:p>
            <a:r>
              <a:rPr lang="sv-SE" dirty="0" smtClean="0"/>
              <a:t>Vertical limit for processing units (</a:t>
            </a:r>
            <a:r>
              <a:rPr lang="sv-SE" sz="2400" dirty="0" smtClean="0"/>
              <a:t>CPU</a:t>
            </a:r>
            <a:r>
              <a:rPr lang="sv-SE" dirty="0" smtClean="0"/>
              <a:t>s, </a:t>
            </a:r>
            <a:r>
              <a:rPr lang="sv-SE" sz="2400" dirty="0" smtClean="0"/>
              <a:t>GPU</a:t>
            </a:r>
            <a:r>
              <a:rPr lang="sv-SE" dirty="0" smtClean="0"/>
              <a:t>s)</a:t>
            </a:r>
            <a:r>
              <a:rPr lang="sv-SE" dirty="0"/>
              <a:t> reached</a:t>
            </a:r>
            <a:endParaRPr lang="sv-SE" dirty="0" smtClean="0"/>
          </a:p>
          <a:p>
            <a:r>
              <a:rPr lang="sv-SE" dirty="0" smtClean="0"/>
              <a:t>Horizontal programming (parallelism, concurrency) required to future-proof software</a:t>
            </a:r>
          </a:p>
          <a:p>
            <a:r>
              <a:rPr lang="sv-SE" dirty="0" smtClean="0"/>
              <a:t>Cloud Neuroscience</a:t>
            </a:r>
          </a:p>
          <a:p>
            <a:pPr lvl="1"/>
            <a:r>
              <a:rPr lang="sv-SE" dirty="0" smtClean="0"/>
              <a:t>Costs extra</a:t>
            </a:r>
          </a:p>
          <a:p>
            <a:pPr lvl="1"/>
            <a:r>
              <a:rPr lang="sv-SE" dirty="0" smtClean="0"/>
              <a:t>Exponential gains</a:t>
            </a:r>
          </a:p>
          <a:p>
            <a:pPr lvl="1"/>
            <a:r>
              <a:rPr lang="sv-SE" dirty="0"/>
              <a:t>You cannot run from the </a:t>
            </a:r>
            <a:r>
              <a:rPr lang="sv-SE" dirty="0" smtClean="0"/>
              <a:t>cloud </a:t>
            </a:r>
            <a:r>
              <a:rPr lang="sv-SE" dirty="0" smtClean="0">
                <a:sym typeface="Wingdings" panose="05000000000000000000" pitchFamily="2" charset="2"/>
              </a:rPr>
              <a:t> </a:t>
            </a:r>
            <a:r>
              <a:rPr lang="sv-SE" dirty="0" smtClean="0"/>
              <a:t>Embrace </a:t>
            </a:r>
            <a:r>
              <a:rPr lang="sv-SE" dirty="0"/>
              <a:t>the </a:t>
            </a:r>
            <a:r>
              <a:rPr lang="sv-SE" dirty="0" smtClean="0"/>
              <a:t>cloud</a:t>
            </a:r>
          </a:p>
          <a:p>
            <a:r>
              <a:rPr lang="sv-SE" dirty="0" smtClean="0"/>
              <a:t>Big Science requires </a:t>
            </a:r>
            <a:r>
              <a:rPr lang="sv-SE" dirty="0"/>
              <a:t>a collaborative </a:t>
            </a:r>
            <a:r>
              <a:rPr lang="sv-SE" dirty="0" smtClean="0"/>
              <a:t>effort (team neuroscience)</a:t>
            </a:r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19223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How do we get there?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36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1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95204" y="1504435"/>
            <a:ext cx="7384704" cy="2824363"/>
          </a:xfrm>
          <a:solidFill>
            <a:schemeClr val="tx1">
              <a:alpha val="36000"/>
            </a:schemeClr>
          </a:solidFill>
        </p:spPr>
        <p:txBody>
          <a:bodyPr lIns="457200" tIns="457200" rIns="457200" bIns="457200"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Data sharing on a massive scale transformed the field of astronomy. Is neuroscience next?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/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sz="2400" dirty="0" smtClean="0">
                <a:solidFill>
                  <a:schemeClr val="bg1"/>
                </a:solidFill>
              </a:rPr>
              <a:t>—Lindsay </a:t>
            </a:r>
            <a:r>
              <a:rPr lang="en-GB" sz="2400" dirty="0" err="1" smtClean="0">
                <a:solidFill>
                  <a:schemeClr val="bg1"/>
                </a:solidFill>
              </a:rPr>
              <a:t>Borthwick</a:t>
            </a:r>
            <a:r>
              <a:rPr lang="en-GB" sz="2400" dirty="0" smtClean="0">
                <a:solidFill>
                  <a:schemeClr val="bg1"/>
                </a:solidFill>
              </a:rPr>
              <a:t>, 2016, </a:t>
            </a:r>
            <a:r>
              <a:rPr lang="en-GB" sz="2400" dirty="0" err="1" smtClean="0">
                <a:solidFill>
                  <a:schemeClr val="bg1"/>
                </a:solidFill>
              </a:rPr>
              <a:t>Neurodata</a:t>
            </a:r>
            <a:r>
              <a:rPr lang="en-GB" sz="2400" dirty="0" smtClean="0">
                <a:solidFill>
                  <a:schemeClr val="bg1"/>
                </a:solidFill>
              </a:rPr>
              <a:t> Without borders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95204" y="1504434"/>
            <a:ext cx="4940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Garamond" panose="02020404030301010803" pitchFamily="18" charset="0"/>
              </a:rPr>
              <a:t>“</a:t>
            </a:r>
          </a:p>
        </p:txBody>
      </p:sp>
      <p:sp>
        <p:nvSpPr>
          <p:cNvPr id="6" name="Rechteck 5"/>
          <p:cNvSpPr/>
          <p:nvPr/>
        </p:nvSpPr>
        <p:spPr>
          <a:xfrm>
            <a:off x="9040930" y="2304534"/>
            <a:ext cx="49404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  <a:latin typeface="Garamond" panose="02020404030301010803" pitchFamily="18" charset="0"/>
              </a:rPr>
              <a:t>”</a:t>
            </a:r>
            <a:endParaRPr lang="en-GB" sz="5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Science Process Management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Optimizing &amp; Maintaining Data Flow, Code Flow, and Collaborative Flow</a:t>
            </a:r>
            <a:endParaRPr lang="en-GB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Three Challenges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10725150" cy="43513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dirty="0" smtClean="0"/>
              <a:t>Data Flow: Parallelization &amp; Scalability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Code Flow: Sharing Code and Analysis in the Clouds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Collaborative </a:t>
            </a:r>
            <a:r>
              <a:rPr lang="en-GB" dirty="0"/>
              <a:t>Workflow: Team </a:t>
            </a:r>
            <a:r>
              <a:rPr lang="en-GB" dirty="0" smtClean="0"/>
              <a:t>Neuroscience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5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Part II: Science Process Management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Definitions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Software Examples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Pipelines—How </a:t>
            </a:r>
            <a:r>
              <a:rPr lang="sv-SE" dirty="0"/>
              <a:t>to Achieve </a:t>
            </a:r>
            <a:r>
              <a:rPr lang="sv-SE" dirty="0">
                <a:solidFill>
                  <a:srgbClr val="C00000"/>
                </a:solidFill>
              </a:rPr>
              <a:t>Data Flow </a:t>
            </a:r>
            <a:r>
              <a:rPr lang="sv-SE" dirty="0"/>
              <a:t>Like a Molecular Geneticist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Version Control—</a:t>
            </a:r>
            <a:r>
              <a:rPr lang="sv-SE" dirty="0" smtClean="0">
                <a:solidFill>
                  <a:srgbClr val="C00000"/>
                </a:solidFill>
              </a:rPr>
              <a:t>Code Flow</a:t>
            </a:r>
            <a:r>
              <a:rPr lang="sv-SE" dirty="0" smtClean="0"/>
              <a:t> with Git</a:t>
            </a:r>
          </a:p>
          <a:p>
            <a:pPr lvl="1">
              <a:lnSpc>
                <a:spcPct val="130000"/>
              </a:lnSpc>
            </a:pPr>
            <a:r>
              <a:rPr lang="sv-SE" dirty="0" smtClean="0"/>
              <a:t>Lean Process Management—NASA </a:t>
            </a:r>
            <a:r>
              <a:rPr lang="sv-SE" dirty="0"/>
              <a:t>Style Process </a:t>
            </a:r>
            <a:r>
              <a:rPr lang="sv-SE" dirty="0" smtClean="0"/>
              <a:t>Management using </a:t>
            </a:r>
            <a:r>
              <a:rPr lang="sv-SE" dirty="0"/>
              <a:t>ZenHub</a:t>
            </a:r>
            <a:r>
              <a:rPr lang="sv-SE" dirty="0" smtClean="0"/>
              <a:t>: </a:t>
            </a:r>
            <a:r>
              <a:rPr lang="sv-SE" dirty="0"/>
              <a:t>Integrating </a:t>
            </a:r>
            <a:r>
              <a:rPr lang="sv-SE" dirty="0">
                <a:solidFill>
                  <a:srgbClr val="C00000"/>
                </a:solidFill>
              </a:rPr>
              <a:t>code flow</a:t>
            </a:r>
            <a:r>
              <a:rPr lang="sv-SE" dirty="0"/>
              <a:t> with </a:t>
            </a:r>
            <a:r>
              <a:rPr lang="sv-SE" dirty="0" smtClean="0">
                <a:solidFill>
                  <a:srgbClr val="C00000"/>
                </a:solidFill>
              </a:rPr>
              <a:t>workflow</a:t>
            </a:r>
            <a:endParaRPr lang="sv-SE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sv-SE" dirty="0"/>
              <a:t>The Digital Notebook—Transparent </a:t>
            </a:r>
            <a:r>
              <a:rPr lang="sv-SE" dirty="0">
                <a:solidFill>
                  <a:srgbClr val="C00000"/>
                </a:solidFill>
              </a:rPr>
              <a:t>Knowledge </a:t>
            </a:r>
            <a:r>
              <a:rPr lang="sv-SE" dirty="0" smtClean="0">
                <a:solidFill>
                  <a:srgbClr val="C00000"/>
                </a:solidFill>
              </a:rPr>
              <a:t>Transfer</a:t>
            </a:r>
            <a:endParaRPr lang="sv-S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Science Process Management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b="1" dirty="0" smtClean="0"/>
              <a:t>Scientific workflow</a:t>
            </a:r>
            <a:r>
              <a:rPr lang="sv-SE" sz="2000" dirty="0" smtClean="0"/>
              <a:t/>
            </a:r>
            <a:br>
              <a:rPr lang="sv-SE" sz="2000" dirty="0" smtClean="0"/>
            </a:br>
            <a:r>
              <a:rPr lang="sv-SE" sz="2000" dirty="0" smtClean="0"/>
              <a:t>”...</a:t>
            </a:r>
            <a:r>
              <a:rPr lang="en-GB" sz="2400" dirty="0" smtClean="0"/>
              <a:t>a </a:t>
            </a:r>
            <a:r>
              <a:rPr lang="en-GB" sz="2400" dirty="0"/>
              <a:t>formal description of a process for accomplishing a </a:t>
            </a:r>
            <a:r>
              <a:rPr lang="en-GB" sz="2400" dirty="0" smtClean="0"/>
              <a:t>scientific objective</a:t>
            </a:r>
            <a:r>
              <a:rPr lang="en-GB" sz="2400" dirty="0"/>
              <a:t>, usually expressed in terms of tasks and their </a:t>
            </a:r>
            <a:r>
              <a:rPr lang="en-GB" sz="2400" dirty="0" smtClean="0"/>
              <a:t>dependencies</a:t>
            </a:r>
            <a:r>
              <a:rPr lang="sv-SE" sz="2000" dirty="0" smtClean="0"/>
              <a:t>” </a:t>
            </a:r>
            <a:r>
              <a:rPr lang="sv-SE" sz="2000" dirty="0" smtClean="0">
                <a:solidFill>
                  <a:schemeClr val="bg1">
                    <a:lumMod val="50000"/>
                  </a:schemeClr>
                </a:solidFill>
              </a:rPr>
              <a:t>(Ludäscher et al. 2009, section 13.1)</a:t>
            </a:r>
          </a:p>
          <a:p>
            <a:r>
              <a:rPr lang="sv-SE" sz="2000" b="1" dirty="0" smtClean="0"/>
              <a:t>Scientific workflow system </a:t>
            </a:r>
            <a:r>
              <a:rPr lang="sv-SE" sz="2000" dirty="0" smtClean="0">
                <a:solidFill>
                  <a:schemeClr val="bg1">
                    <a:lumMod val="50000"/>
                  </a:schemeClr>
                </a:solidFill>
              </a:rPr>
              <a:t>(Ludäscher et al., 2009)</a:t>
            </a:r>
            <a:endParaRPr lang="sv-SE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sv-SE" dirty="0" smtClean="0"/>
              <a:t>Automatization</a:t>
            </a:r>
          </a:p>
          <a:p>
            <a:pPr lvl="1"/>
            <a:r>
              <a:rPr lang="sv-SE" dirty="0" smtClean="0"/>
              <a:t>Documentation</a:t>
            </a:r>
          </a:p>
          <a:p>
            <a:pPr lvl="1"/>
            <a:r>
              <a:rPr lang="sv-SE" dirty="0" smtClean="0"/>
              <a:t>Monitoring and recording (the process is requires regular self-regulation)</a:t>
            </a:r>
          </a:p>
          <a:p>
            <a:pPr lvl="1"/>
            <a:r>
              <a:rPr lang="sv-SE" dirty="0" smtClean="0"/>
              <a:t>Optimization</a:t>
            </a:r>
          </a:p>
          <a:p>
            <a:pPr lvl="1"/>
            <a:r>
              <a:rPr lang="sv-SE" dirty="0" smtClean="0"/>
              <a:t>Reusability</a:t>
            </a:r>
          </a:p>
          <a:p>
            <a:r>
              <a:rPr lang="sv-SE" dirty="0" smtClean="0"/>
              <a:t>Example: A paralell processing pipeline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81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The Human Process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24150" y="1482725"/>
            <a:ext cx="6743700" cy="402907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 smtClean="0"/>
              <a:t>“ ‘human cycles’ </a:t>
            </a:r>
            <a:r>
              <a:rPr lang="en-GB" dirty="0"/>
              <a:t>are a sometimes neglected resource, which can and should </a:t>
            </a:r>
            <a:r>
              <a:rPr lang="en-GB" dirty="0" smtClean="0"/>
              <a:t>be optimized </a:t>
            </a:r>
            <a:r>
              <a:rPr lang="en-GB" dirty="0"/>
              <a:t>as well. For example, the use of data and workflow provenance information can be used for </a:t>
            </a:r>
            <a:r>
              <a:rPr lang="en-GB" dirty="0" smtClean="0"/>
              <a:t>traditional </a:t>
            </a:r>
            <a:r>
              <a:rPr lang="en-GB" dirty="0"/>
              <a:t>purposes (such as optimizing system performance or improving </a:t>
            </a:r>
            <a:r>
              <a:rPr lang="en-GB" dirty="0" smtClean="0"/>
              <a:t>fault-tolerance [citation]), </a:t>
            </a:r>
            <a:r>
              <a:rPr lang="en-GB" dirty="0"/>
              <a:t>but also </a:t>
            </a:r>
            <a:r>
              <a:rPr lang="en-GB" dirty="0" smtClean="0"/>
              <a:t>to enhance </a:t>
            </a:r>
            <a:r>
              <a:rPr lang="en-GB" dirty="0"/>
              <a:t>the scientist’s insights when trying to understand or debug scientific workflow results </a:t>
            </a:r>
            <a:r>
              <a:rPr lang="en-GB" dirty="0" smtClean="0"/>
              <a:t>[citation].”</a:t>
            </a:r>
            <a:br>
              <a:rPr lang="en-GB" dirty="0" smtClean="0"/>
            </a:br>
            <a:r>
              <a:rPr lang="en-GB" dirty="0" smtClean="0"/>
              <a:t>—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Bertram 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Lud</a:t>
            </a:r>
            <a:r>
              <a:rPr lang="sv-SE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ä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scher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2009, section 13.7, Scientific Process Automation and Workflow Management. In: Scientific Data Management. Chapman and Hall/CRC. </a:t>
            </a:r>
            <a:r>
              <a:rPr lang="en-GB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doi</a:t>
            </a:r>
            <a:r>
              <a:rPr lang="en-GB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10.1201/9781420069815 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7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Pipelines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Paralellism and Concurrency using NextFlow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77" y="-1"/>
            <a:ext cx="1000724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14475" y="5002443"/>
            <a:ext cx="9163050" cy="1325563"/>
          </a:xfrm>
        </p:spPr>
        <p:txBody>
          <a:bodyPr>
            <a:noAutofit/>
          </a:bodyPr>
          <a:lstStyle/>
          <a:p>
            <a:r>
              <a:rPr lang="sv-SE" sz="2800" dirty="0" smtClean="0">
                <a:solidFill>
                  <a:schemeClr val="bg1">
                    <a:lumMod val="50000"/>
                  </a:schemeClr>
                </a:solidFill>
              </a:rPr>
              <a:t>The next few slides are mainly from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Paolo Di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Tommaso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Center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for Genomic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Regulation, Barcelona</a:t>
            </a:r>
            <a:b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(Switzerland </a:t>
            </a:r>
            <a:r>
              <a:rPr lang="en-GB" sz="2800" dirty="0">
                <a:solidFill>
                  <a:schemeClr val="bg1">
                    <a:lumMod val="50000"/>
                  </a:schemeClr>
                </a:solidFill>
              </a:rPr>
              <a:t>HPC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Conference 2016.)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603" y="1700828"/>
            <a:ext cx="4050793" cy="81269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475" y="2865665"/>
            <a:ext cx="9163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188" y="636816"/>
            <a:ext cx="6317251" cy="492578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984672" y="2612573"/>
            <a:ext cx="38698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Askren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et al. (2016). Using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Make for Reproducible and Parallel Neuroimaging Workflow and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Quality-Assurance. 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Frontiers in </a:t>
            </a:r>
            <a:r>
              <a:rPr lang="en-GB" i="1" dirty="0" err="1" smtClean="0">
                <a:solidFill>
                  <a:schemeClr val="bg1">
                    <a:lumMod val="50000"/>
                  </a:schemeClr>
                </a:solidFill>
              </a:rPr>
              <a:t>Neuroinformatics</a:t>
            </a:r>
            <a:r>
              <a:rPr lang="en-GB" i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://doi.org/10.3389/fninf.2016.00002</a:t>
            </a:r>
          </a:p>
        </p:txBody>
      </p:sp>
    </p:spTree>
    <p:extLst>
      <p:ext uri="{BB962C8B-B14F-4D97-AF65-F5344CB8AC3E}">
        <p14:creationId xmlns:p14="http://schemas.microsoft.com/office/powerpoint/2010/main" val="26734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1138917"/>
            <a:ext cx="119634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Outline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Part I: Computer Age Neuroscience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Part II: Science Process Management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0284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633" y="2884652"/>
            <a:ext cx="6502734" cy="236232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650672" y="1387224"/>
            <a:ext cx="714647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&gt;MCHU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Calmodulin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ADQLTEEQIAEFKEAFSLFDKDGDGTITTKELGTVMRSLGQNPTEAELQDMINEVDADGNGTID FPEFLTMMARKMKDTDSEEEIREAFRVFDKDGNGYISAAELRHVMTNLGEKLTDEEVDEMIREA DIDGDGQVNYEEFVQMMTAK*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0168" y="0"/>
            <a:ext cx="971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Version Control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Using Git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196" y="486076"/>
            <a:ext cx="3391240" cy="57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tx1"/>
            </a:gs>
            <a:gs pos="97000">
              <a:schemeClr val="tx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"/>
          <a:stretch/>
        </p:blipFill>
        <p:spPr>
          <a:xfrm>
            <a:off x="1186470" y="0"/>
            <a:ext cx="9770001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441450" y="1651000"/>
            <a:ext cx="1155700" cy="1085850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29944"/>
            <a:ext cx="11277600" cy="2676525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247650"/>
            <a:ext cx="6858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Version Control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114550"/>
            <a:ext cx="10515600" cy="1452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Git</a:t>
            </a:r>
          </a:p>
          <a:p>
            <a:pPr marL="0" indent="0" algn="ctr">
              <a:buNone/>
            </a:pPr>
            <a:r>
              <a:rPr lang="en-GB" dirty="0" smtClean="0"/>
              <a:t>created by Linus Torvalds</a:t>
            </a:r>
          </a:p>
        </p:txBody>
      </p:sp>
    </p:spTree>
    <p:extLst>
      <p:ext uri="{BB962C8B-B14F-4D97-AF65-F5344CB8AC3E}">
        <p14:creationId xmlns:p14="http://schemas.microsoft.com/office/powerpoint/2010/main" val="27652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247650"/>
            <a:ext cx="6858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" y="2397125"/>
            <a:ext cx="1106805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3200" dirty="0" smtClean="0"/>
              <a:t>Enables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Versioning</a:t>
            </a:r>
            <a:endParaRPr lang="en-GB" sz="2800" dirty="0"/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Branching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Distributed code repository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Secure connection to server</a:t>
            </a:r>
          </a:p>
          <a:p>
            <a:pPr lvl="1">
              <a:lnSpc>
                <a:spcPct val="120000"/>
              </a:lnSpc>
            </a:pPr>
            <a:r>
              <a:rPr lang="en-GB" sz="2800" dirty="0" smtClean="0"/>
              <a:t>Intermediate documentation for changes (commit messages)</a:t>
            </a:r>
            <a:endParaRPr lang="en-GB" sz="3200" dirty="0" smtClean="0"/>
          </a:p>
          <a:p>
            <a:pPr>
              <a:lnSpc>
                <a:spcPct val="120000"/>
              </a:lnSpc>
            </a:pPr>
            <a:r>
              <a:rPr lang="en-GB" sz="3200" dirty="0"/>
              <a:t>Accessible through Git </a:t>
            </a:r>
            <a:r>
              <a:rPr lang="en-GB" sz="3200" dirty="0" smtClean="0"/>
              <a:t>client</a:t>
            </a:r>
          </a:p>
          <a:p>
            <a:pPr>
              <a:lnSpc>
                <a:spcPct val="120000"/>
              </a:lnSpc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298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GitHub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 smtClean="0"/>
          </a:p>
          <a:p>
            <a:r>
              <a:rPr lang="en-GB" dirty="0" smtClean="0"/>
              <a:t>GitHub is an online code repository service that uses Git</a:t>
            </a:r>
          </a:p>
          <a:p>
            <a:r>
              <a:rPr lang="en-GB" dirty="0" smtClean="0"/>
              <a:t>The biggest of several providers (other examples: </a:t>
            </a:r>
            <a:r>
              <a:rPr lang="en-GB" dirty="0" err="1" smtClean="0"/>
              <a:t>GitLab</a:t>
            </a:r>
            <a:r>
              <a:rPr lang="en-GB" dirty="0" smtClean="0"/>
              <a:t>, </a:t>
            </a:r>
            <a:r>
              <a:rPr lang="en-GB" dirty="0" err="1" smtClean="0"/>
              <a:t>Bitbucket</a:t>
            </a:r>
            <a:r>
              <a:rPr lang="en-GB" dirty="0" smtClean="0"/>
              <a:t>)</a:t>
            </a:r>
          </a:p>
          <a:p>
            <a:r>
              <a:rPr lang="en-GB" dirty="0" smtClean="0"/>
              <a:t>Open source projects are free</a:t>
            </a:r>
          </a:p>
          <a:p>
            <a:r>
              <a:rPr lang="en-GB" dirty="0" smtClean="0"/>
              <a:t>Private repositories for a monthly fee</a:t>
            </a:r>
          </a:p>
          <a:p>
            <a:r>
              <a:rPr lang="en-GB" dirty="0" smtClean="0"/>
              <a:t>GitHub can also be connected to the Open Science Framework (OSF), an open data platform for publishing data, code, and for managing collaborations</a:t>
            </a:r>
          </a:p>
          <a:p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850" y="0"/>
            <a:ext cx="2790085" cy="23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50" y="1704975"/>
            <a:ext cx="116205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>
                <a:solidFill>
                  <a:srgbClr val="FF0000"/>
                </a:solidFill>
              </a:rPr>
              <a:t>Lean Process Management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Using ZenHub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66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2450" y="1825624"/>
            <a:ext cx="10801350" cy="4676775"/>
          </a:xfrm>
        </p:spPr>
        <p:txBody>
          <a:bodyPr>
            <a:normAutofit/>
          </a:bodyPr>
          <a:lstStyle/>
          <a:p>
            <a:r>
              <a:rPr lang="en-GB" dirty="0" smtClean="0"/>
              <a:t>A browser/API add-on for GitHub</a:t>
            </a:r>
          </a:p>
          <a:p>
            <a:r>
              <a:rPr lang="en-GB" dirty="0" smtClean="0"/>
              <a:t>Suitable for science process management</a:t>
            </a:r>
          </a:p>
          <a:p>
            <a:r>
              <a:rPr lang="en-GB" dirty="0" smtClean="0"/>
              <a:t>Scalable from project level to organization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475" y="5361896"/>
            <a:ext cx="9925050" cy="1304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825" y="4066496"/>
            <a:ext cx="6896100" cy="12954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6" y="0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50" y="1677081"/>
            <a:ext cx="10515600" cy="1978652"/>
          </a:xfrm>
        </p:spPr>
        <p:txBody>
          <a:bodyPr/>
          <a:lstStyle/>
          <a:p>
            <a:r>
              <a:rPr lang="en-GB" dirty="0" smtClean="0"/>
              <a:t>Computer Age Neuroscience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" y="1825624"/>
            <a:ext cx="10782300" cy="4676775"/>
          </a:xfrm>
        </p:spPr>
        <p:txBody>
          <a:bodyPr>
            <a:normAutofit/>
          </a:bodyPr>
          <a:lstStyle/>
          <a:p>
            <a:r>
              <a:rPr lang="en-GB" dirty="0"/>
              <a:t>Lean process management</a:t>
            </a:r>
          </a:p>
          <a:p>
            <a:pPr lvl="1"/>
            <a:r>
              <a:rPr lang="en-GB" dirty="0"/>
              <a:t>Register tasks, assign people</a:t>
            </a:r>
          </a:p>
          <a:p>
            <a:pPr lvl="1"/>
            <a:r>
              <a:rPr lang="en-GB" dirty="0"/>
              <a:t>Implements an advanced, and customizable, Kanban system</a:t>
            </a:r>
          </a:p>
          <a:p>
            <a:pPr lvl="1"/>
            <a:r>
              <a:rPr lang="en-GB" dirty="0"/>
              <a:t>Set </a:t>
            </a:r>
            <a:r>
              <a:rPr lang="en-GB" b="1" dirty="0"/>
              <a:t>milestones</a:t>
            </a:r>
            <a:r>
              <a:rPr lang="en-GB" dirty="0"/>
              <a:t>, estimate relative </a:t>
            </a:r>
            <a:r>
              <a:rPr lang="en-GB" dirty="0" smtClean="0"/>
              <a:t>effort/</a:t>
            </a:r>
            <a:r>
              <a:rPr lang="en-GB" b="1" dirty="0" smtClean="0"/>
              <a:t>story points</a:t>
            </a:r>
            <a:r>
              <a:rPr lang="en-GB" dirty="0" smtClean="0"/>
              <a:t>, </a:t>
            </a:r>
            <a:r>
              <a:rPr lang="en-GB" dirty="0"/>
              <a:t>and review progress in </a:t>
            </a:r>
            <a:r>
              <a:rPr lang="en-GB" b="1" dirty="0"/>
              <a:t>burn-down charts</a:t>
            </a:r>
          </a:p>
          <a:p>
            <a:r>
              <a:rPr lang="en-GB" dirty="0" smtClean="0"/>
              <a:t>Shared </a:t>
            </a:r>
            <a:r>
              <a:rPr lang="en-GB" dirty="0"/>
              <a:t>planning</a:t>
            </a:r>
          </a:p>
          <a:p>
            <a:pPr lvl="1"/>
            <a:r>
              <a:rPr lang="en-GB" dirty="0"/>
              <a:t>Collaborations</a:t>
            </a:r>
          </a:p>
          <a:p>
            <a:pPr lvl="1"/>
            <a:r>
              <a:rPr lang="en-GB" dirty="0"/>
              <a:t>Individual projects (you can merge planning </a:t>
            </a:r>
            <a:r>
              <a:rPr lang="en-GB" dirty="0" smtClean="0"/>
              <a:t>from </a:t>
            </a:r>
            <a:r>
              <a:rPr lang="en-GB" dirty="0"/>
              <a:t>two different repositories)</a:t>
            </a:r>
          </a:p>
          <a:p>
            <a:pPr lvl="1"/>
            <a:r>
              <a:rPr lang="en-GB" dirty="0"/>
              <a:t>Team Neuroscience</a:t>
            </a:r>
          </a:p>
          <a:p>
            <a:r>
              <a:rPr lang="sv-SE" dirty="0"/>
              <a:t>Horizontal knowledge transfer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6" y="0"/>
            <a:ext cx="487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Kanban System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8866"/>
            <a:ext cx="12192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ZenHub</a:t>
            </a:r>
            <a:r>
              <a:rPr lang="en-GB" dirty="0" smtClean="0"/>
              <a:t> Example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Case Study: Supervision of a BSc student</a:t>
            </a:r>
          </a:p>
          <a:p>
            <a:r>
              <a:rPr lang="sv-SE" dirty="0" smtClean="0"/>
              <a:t>Two repositories</a:t>
            </a:r>
          </a:p>
          <a:p>
            <a:pPr lvl="1"/>
            <a:r>
              <a:rPr lang="sv-SE" dirty="0" smtClean="0"/>
              <a:t>Writing up</a:t>
            </a:r>
          </a:p>
          <a:p>
            <a:pPr lvl="1"/>
            <a:r>
              <a:rPr lang="sv-SE" dirty="0" smtClean="0"/>
              <a:t>Analysis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3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25" y="0"/>
            <a:ext cx="11182350" cy="68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-628650"/>
            <a:ext cx="6858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1850" y="4912238"/>
            <a:ext cx="10515600" cy="1190847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Digital Notebooks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831850" y="6103086"/>
            <a:ext cx="10515600" cy="496924"/>
          </a:xfrm>
        </p:spPr>
        <p:txBody>
          <a:bodyPr/>
          <a:lstStyle/>
          <a:p>
            <a:r>
              <a:rPr lang="sv-SE" dirty="0" smtClean="0"/>
              <a:t>Enabling Knowledge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6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255" y="646851"/>
            <a:ext cx="9085489" cy="5717210"/>
          </a:xfrm>
          <a:prstGeom prst="rect">
            <a:avLst/>
          </a:prstGeom>
        </p:spPr>
      </p:pic>
      <p:pic>
        <p:nvPicPr>
          <p:cNvPr id="11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7371" y="3071457"/>
            <a:ext cx="6736702" cy="867998"/>
          </a:xfrm>
        </p:spPr>
      </p:pic>
    </p:spTree>
    <p:extLst>
      <p:ext uri="{BB962C8B-B14F-4D97-AF65-F5344CB8AC3E}">
        <p14:creationId xmlns:p14="http://schemas.microsoft.com/office/powerpoint/2010/main" val="356392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365125"/>
            <a:ext cx="10496550" cy="588645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38200" y="2495550"/>
            <a:ext cx="3829050" cy="28575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3015341" y="6041571"/>
            <a:ext cx="4740729" cy="21000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00" y="657583"/>
            <a:ext cx="7797800" cy="551938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70583" y="2008414"/>
            <a:ext cx="1583872" cy="669472"/>
          </a:xfrm>
          <a:prstGeom prst="rect">
            <a:avLst/>
          </a:prstGeom>
          <a:solidFill>
            <a:srgbClr val="1F2F3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64" y="2232350"/>
            <a:ext cx="1168666" cy="2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21" y="0"/>
            <a:ext cx="10614558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3867150"/>
            <a:ext cx="1472485" cy="12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698" y="889317"/>
            <a:ext cx="4774603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sv-SE" dirty="0" smtClean="0"/>
              <a:t>Computer </a:t>
            </a:r>
            <a:r>
              <a:rPr lang="sv-SE" dirty="0"/>
              <a:t>Age Neuroscience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  <a:alpha val="8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sv-SE" dirty="0" smtClean="0"/>
              <a:t>How The End of Moore’s Law Prompts Parallel Computing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The Inescapable Imminence of the Cloud</a:t>
            </a:r>
          </a:p>
          <a:p>
            <a:pPr>
              <a:lnSpc>
                <a:spcPct val="130000"/>
              </a:lnSpc>
            </a:pPr>
            <a:r>
              <a:rPr lang="sv-SE" dirty="0" smtClean="0"/>
              <a:t>Cloud Neuroscience</a:t>
            </a:r>
          </a:p>
          <a:p>
            <a:pPr>
              <a:lnSpc>
                <a:spcPct val="130000"/>
              </a:lnSpc>
            </a:pPr>
            <a:r>
              <a:rPr lang="sv-SE" dirty="0"/>
              <a:t>The International Brain Station (TIBS</a:t>
            </a:r>
            <a:r>
              <a:rPr lang="sv-S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28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Discussion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5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Debt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838200" y="1989434"/>
            <a:ext cx="3543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  <a:latin typeface="Garamond" panose="02020404030301010803" pitchFamily="18" charset="0"/>
              </a:rPr>
              <a:t>DEFINITION</a:t>
            </a:r>
            <a:endParaRPr lang="en-GB" sz="2800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r>
              <a:rPr lang="en-GB" sz="2800" dirty="0" smtClean="0">
                <a:latin typeface="Garamond" panose="02020404030301010803" pitchFamily="18" charset="0"/>
              </a:rPr>
              <a:t>The extra work required to bring a rushed piece of code up to standard with current practises or your own understanding of the code.</a:t>
            </a:r>
            <a:br>
              <a:rPr lang="en-GB" sz="2800" dirty="0" smtClean="0">
                <a:latin typeface="Garamond" panose="02020404030301010803" pitchFamily="18" charset="0"/>
              </a:rPr>
            </a:br>
            <a:r>
              <a:rPr lang="en-GB" dirty="0" smtClean="0">
                <a:latin typeface="Garamond" panose="02020404030301010803" pitchFamily="18" charset="0"/>
              </a:rPr>
              <a:t/>
            </a:r>
            <a:br>
              <a:rPr lang="en-GB" dirty="0" smtClean="0">
                <a:latin typeface="Garamond" panose="02020404030301010803" pitchFamily="18" charset="0"/>
              </a:rPr>
            </a:b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</a:rPr>
              <a:t>First coined by Ward Cunningham, inventor of the wiki.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8083550" y="375661"/>
            <a:ext cx="231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GB" dirty="0" smtClean="0"/>
              <a:t>YAGNI</a:t>
            </a:r>
            <a:endParaRPr lang="en-GB" dirty="0"/>
          </a:p>
        </p:txBody>
      </p:sp>
      <p:sp>
        <p:nvSpPr>
          <p:cNvPr id="11" name="Rechteck 10"/>
          <p:cNvSpPr/>
          <p:nvPr/>
        </p:nvSpPr>
        <p:spPr>
          <a:xfrm>
            <a:off x="7391400" y="1217115"/>
            <a:ext cx="3949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 smtClean="0">
                <a:latin typeface="Garamond" panose="02020404030301010803" pitchFamily="18" charset="0"/>
              </a:rPr>
              <a:t>You</a:t>
            </a:r>
            <a:r>
              <a:rPr lang="de-DE" sz="2800" dirty="0" smtClean="0">
                <a:latin typeface="Garamond" panose="02020404030301010803" pitchFamily="18" charset="0"/>
              </a:rPr>
              <a:t> </a:t>
            </a:r>
            <a:r>
              <a:rPr lang="de-DE" sz="2800" dirty="0" err="1" smtClean="0">
                <a:latin typeface="Garamond" panose="02020404030301010803" pitchFamily="18" charset="0"/>
              </a:rPr>
              <a:t>ain</a:t>
            </a:r>
            <a:r>
              <a:rPr lang="en-GB" sz="2800" dirty="0" smtClean="0">
                <a:latin typeface="Garamond" panose="02020404030301010803" pitchFamily="18" charset="0"/>
              </a:rPr>
              <a:t>’t </a:t>
            </a:r>
            <a:r>
              <a:rPr lang="en-GB" sz="2800" dirty="0" err="1" smtClean="0">
                <a:latin typeface="Garamond" panose="02020404030301010803" pitchFamily="18" charset="0"/>
              </a:rPr>
              <a:t>gonna</a:t>
            </a:r>
            <a:r>
              <a:rPr lang="en-GB" sz="2800" dirty="0" smtClean="0">
                <a:latin typeface="Garamond" panose="02020404030301010803" pitchFamily="18" charset="0"/>
              </a:rPr>
              <a:t> need it…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5137150" y="2418197"/>
            <a:ext cx="9969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vs.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19836"/>
            <a:ext cx="3924848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/>
          <p:cNvSpPr/>
          <p:nvPr/>
        </p:nvSpPr>
        <p:spPr>
          <a:xfrm>
            <a:off x="255815" y="4738219"/>
            <a:ext cx="255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http://blogs.ripple-rock.com/SteveGarnett/2013/03/05/TechnicalDebtStrategiesTacticsForAvoidingRemovingIt.aspx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el 23"/>
          <p:cNvSpPr>
            <a:spLocks noGrp="1"/>
          </p:cNvSpPr>
          <p:nvPr>
            <p:ph type="title"/>
          </p:nvPr>
        </p:nvSpPr>
        <p:spPr>
          <a:xfrm>
            <a:off x="838201" y="365125"/>
            <a:ext cx="9056914" cy="1325563"/>
          </a:xfrm>
        </p:spPr>
        <p:txBody>
          <a:bodyPr>
            <a:normAutofit/>
          </a:bodyPr>
          <a:lstStyle/>
          <a:p>
            <a:r>
              <a:rPr lang="en-GB" sz="3600" dirty="0" smtClean="0"/>
              <a:t>A Method to Determine when to Adapt Technology (Refactoring) by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endParaRPr lang="en-GB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2576647" y="1632863"/>
            <a:ext cx="5476523" cy="5141306"/>
            <a:chOff x="2576647" y="1632863"/>
            <a:chExt cx="5476523" cy="5141306"/>
          </a:xfrm>
        </p:grpSpPr>
        <p:grpSp>
          <p:nvGrpSpPr>
            <p:cNvPr id="23" name="Gruppieren 22"/>
            <p:cNvGrpSpPr/>
            <p:nvPr/>
          </p:nvGrpSpPr>
          <p:grpSpPr>
            <a:xfrm>
              <a:off x="2576647" y="1632864"/>
              <a:ext cx="5476523" cy="5141305"/>
              <a:chOff x="2192307" y="702129"/>
              <a:chExt cx="7163964" cy="6725457"/>
            </a:xfrm>
          </p:grpSpPr>
          <p:sp>
            <p:nvSpPr>
              <p:cNvPr id="15" name="Textfeld 14"/>
              <p:cNvSpPr txBox="1"/>
              <p:nvPr/>
            </p:nvSpPr>
            <p:spPr>
              <a:xfrm>
                <a:off x="2192307" y="3094385"/>
                <a:ext cx="1606257" cy="108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Current value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>
              <a:xfrm>
                <a:off x="6008913" y="6340540"/>
                <a:ext cx="1484892" cy="108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Future value</a:t>
                </a:r>
                <a:endParaRPr lang="en-GB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hteck 17"/>
              <p:cNvSpPr/>
              <p:nvPr/>
            </p:nvSpPr>
            <p:spPr>
              <a:xfrm>
                <a:off x="3967843" y="702129"/>
                <a:ext cx="2694214" cy="269421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High Current Value and Low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6662057" y="702129"/>
                <a:ext cx="2694214" cy="269421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High Current Value and High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3967843" y="3396343"/>
                <a:ext cx="2694214" cy="269421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 Current Value and Low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hteck 20"/>
              <p:cNvSpPr/>
              <p:nvPr/>
            </p:nvSpPr>
            <p:spPr>
              <a:xfrm>
                <a:off x="6662057" y="3396343"/>
                <a:ext cx="2694214" cy="269421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Low Current Value and High Potential</a:t>
                </a:r>
                <a:endParaRPr lang="en-GB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" name="Gruppieren 1"/>
            <p:cNvGrpSpPr/>
            <p:nvPr/>
          </p:nvGrpSpPr>
          <p:grpSpPr>
            <a:xfrm>
              <a:off x="3345655" y="1632863"/>
              <a:ext cx="4707515" cy="4487904"/>
              <a:chOff x="3345655" y="1632863"/>
              <a:chExt cx="4707515" cy="4487904"/>
            </a:xfrm>
          </p:grpSpPr>
          <p:sp>
            <p:nvSpPr>
              <p:cNvPr id="26" name="Textfeld 25"/>
              <p:cNvSpPr txBox="1"/>
              <p:nvPr/>
            </p:nvSpPr>
            <p:spPr>
              <a:xfrm>
                <a:off x="3345655" y="5382740"/>
                <a:ext cx="523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low</a:t>
                </a:r>
                <a:endParaRPr lang="en-GB" dirty="0"/>
              </a:p>
            </p:txBody>
          </p:sp>
          <p:sp>
            <p:nvSpPr>
              <p:cNvPr id="27" name="Textfeld 26"/>
              <p:cNvSpPr txBox="1"/>
              <p:nvPr/>
            </p:nvSpPr>
            <p:spPr>
              <a:xfrm>
                <a:off x="3937351" y="5751435"/>
                <a:ext cx="523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low</a:t>
                </a:r>
                <a:endParaRPr lang="en-GB" dirty="0"/>
              </a:p>
            </p:txBody>
          </p:sp>
          <p:sp>
            <p:nvSpPr>
              <p:cNvPr id="28" name="Textfeld 27"/>
              <p:cNvSpPr txBox="1"/>
              <p:nvPr/>
            </p:nvSpPr>
            <p:spPr>
              <a:xfrm>
                <a:off x="3345655" y="1632863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high</a:t>
                </a:r>
                <a:endParaRPr lang="en-GB" dirty="0"/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7462944" y="5751435"/>
                <a:ext cx="590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high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347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/>
          <p:cNvGrpSpPr/>
          <p:nvPr/>
        </p:nvGrpSpPr>
        <p:grpSpPr>
          <a:xfrm>
            <a:off x="2576647" y="1632864"/>
            <a:ext cx="5476523" cy="5141305"/>
            <a:chOff x="2192307" y="702129"/>
            <a:chExt cx="7163964" cy="6725457"/>
          </a:xfrm>
        </p:grpSpPr>
        <p:sp>
          <p:nvSpPr>
            <p:cNvPr id="15" name="Textfeld 14"/>
            <p:cNvSpPr txBox="1"/>
            <p:nvPr/>
          </p:nvSpPr>
          <p:spPr>
            <a:xfrm>
              <a:off x="2192307" y="3094385"/>
              <a:ext cx="1606257" cy="1087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Current value</a:t>
              </a:r>
              <a:endParaRPr lang="en-GB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6008913" y="6340540"/>
              <a:ext cx="1484892" cy="1087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Future value</a:t>
              </a:r>
              <a:endParaRPr lang="en-GB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3967843" y="702129"/>
              <a:ext cx="2694214" cy="26942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Maintain </a:t>
              </a:r>
              <a:r>
                <a:rPr lang="en-GB" sz="23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Operationality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662057" y="702129"/>
              <a:ext cx="2694214" cy="26942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Fix the debt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3967843" y="3396343"/>
              <a:ext cx="2694214" cy="269421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Don’t bother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6662057" y="3396343"/>
              <a:ext cx="2694214" cy="269421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3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Implement Prevention Strategies</a:t>
              </a:r>
              <a:endParaRPr lang="en-GB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hteck 21"/>
          <p:cNvSpPr/>
          <p:nvPr/>
        </p:nvSpPr>
        <p:spPr>
          <a:xfrm>
            <a:off x="255815" y="4738219"/>
            <a:ext cx="25526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http://blogs.ripple-rock.com/SteveGarnett/2013/03/05/TechnicalDebtStrategiesTacticsForAvoidingRemovingIt.aspx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345655" y="5382740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</a:t>
            </a:r>
            <a:endParaRPr lang="en-GB" dirty="0"/>
          </a:p>
        </p:txBody>
      </p:sp>
      <p:sp>
        <p:nvSpPr>
          <p:cNvPr id="12" name="Textfeld 11"/>
          <p:cNvSpPr txBox="1"/>
          <p:nvPr/>
        </p:nvSpPr>
        <p:spPr>
          <a:xfrm>
            <a:off x="3937351" y="5751435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</a:t>
            </a:r>
            <a:endParaRPr lang="en-GB" dirty="0"/>
          </a:p>
        </p:txBody>
      </p:sp>
      <p:sp>
        <p:nvSpPr>
          <p:cNvPr id="13" name="Textfeld 12"/>
          <p:cNvSpPr txBox="1"/>
          <p:nvPr/>
        </p:nvSpPr>
        <p:spPr>
          <a:xfrm>
            <a:off x="3345655" y="163286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high</a:t>
            </a:r>
            <a:endParaRPr lang="en-GB" dirty="0"/>
          </a:p>
        </p:txBody>
      </p:sp>
      <p:sp>
        <p:nvSpPr>
          <p:cNvPr id="14" name="Textfeld 13"/>
          <p:cNvSpPr txBox="1"/>
          <p:nvPr/>
        </p:nvSpPr>
        <p:spPr>
          <a:xfrm>
            <a:off x="7462944" y="575143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high</a:t>
            </a:r>
            <a:endParaRPr lang="en-GB" dirty="0"/>
          </a:p>
        </p:txBody>
      </p:sp>
      <p:sp>
        <p:nvSpPr>
          <p:cNvPr id="17" name="Titel 23"/>
          <p:cNvSpPr txBox="1">
            <a:spLocks/>
          </p:cNvSpPr>
          <p:nvPr/>
        </p:nvSpPr>
        <p:spPr>
          <a:xfrm>
            <a:off x="838201" y="365125"/>
            <a:ext cx="9056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A Method to Determine when to Adapt Technology (Refactoring) by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endParaRPr lang="en-GB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9118103" y="1060676"/>
            <a:ext cx="2317739" cy="2317739"/>
            <a:chOff x="3967843" y="702129"/>
            <a:chExt cx="5388428" cy="5388428"/>
          </a:xfrm>
        </p:grpSpPr>
        <p:sp>
          <p:nvSpPr>
            <p:cNvPr id="27" name="Rechteck 26"/>
            <p:cNvSpPr/>
            <p:nvPr/>
          </p:nvSpPr>
          <p:spPr>
            <a:xfrm>
              <a:off x="3967843" y="702129"/>
              <a:ext cx="2694214" cy="26942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 Current Value and Low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662057" y="702129"/>
              <a:ext cx="2694214" cy="26942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High Current Value and High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3967843" y="3396343"/>
              <a:ext cx="2694214" cy="269421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 Current Value and Low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hteck 29"/>
            <p:cNvSpPr/>
            <p:nvPr/>
          </p:nvSpPr>
          <p:spPr>
            <a:xfrm>
              <a:off x="6662057" y="3396343"/>
              <a:ext cx="2694214" cy="269421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Low Current Value and High Potential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23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Six Open Questions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sv-SE" dirty="0" smtClean="0"/>
              <a:t>Technical debt. Should we adapt?</a:t>
            </a:r>
          </a:p>
          <a:p>
            <a:pPr>
              <a:lnSpc>
                <a:spcPct val="120000"/>
              </a:lnSpc>
            </a:pPr>
            <a:r>
              <a:rPr lang="sv-SE" dirty="0"/>
              <a:t>Are our efforts future proof?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are the specific challenges for </a:t>
            </a:r>
            <a:r>
              <a:rPr lang="sv-SE" dirty="0"/>
              <a:t>cognitive neuroscience </a:t>
            </a:r>
            <a:r>
              <a:rPr lang="sv-SE" dirty="0" smtClean="0"/>
              <a:t>when it comes to sharing data and open data?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How can cognitive neuroscientists improve collaborations with computational and basic/systems neuroscientists?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are the consequences for neuroscience education?</a:t>
            </a:r>
          </a:p>
          <a:p>
            <a:pPr>
              <a:lnSpc>
                <a:spcPct val="120000"/>
              </a:lnSpc>
            </a:pPr>
            <a:r>
              <a:rPr lang="sv-SE" dirty="0" smtClean="0"/>
              <a:t>What is our Mars expedition?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33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 smtClean="0"/>
              <a:t>Literature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4"/>
            <a:ext cx="10725150" cy="46704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en-GB" dirty="0" smtClean="0"/>
              <a:t>Efron, B., &amp; Hastie, T. (2016). </a:t>
            </a:r>
            <a:r>
              <a:rPr lang="en-GB" i="1" dirty="0" smtClean="0"/>
              <a:t>Computer Age Statistical Inference: Algorithms, evidence, and data science. </a:t>
            </a:r>
            <a:r>
              <a:rPr lang="en-GB" dirty="0" smtClean="0"/>
              <a:t>NY: Cambridge University Press.</a:t>
            </a:r>
          </a:p>
          <a:p>
            <a:pPr>
              <a:lnSpc>
                <a:spcPct val="140000"/>
              </a:lnSpc>
            </a:pPr>
            <a:r>
              <a:rPr lang="en-GB" dirty="0" err="1" smtClean="0"/>
              <a:t>Lud</a:t>
            </a:r>
            <a:r>
              <a:rPr lang="sv-SE" dirty="0" smtClean="0"/>
              <a:t>ä</a:t>
            </a:r>
            <a:r>
              <a:rPr lang="en-GB" dirty="0" err="1" smtClean="0"/>
              <a:t>scher</a:t>
            </a:r>
            <a:r>
              <a:rPr lang="en-GB" dirty="0" smtClean="0"/>
              <a:t>, B et al. </a:t>
            </a:r>
            <a:r>
              <a:rPr lang="en-GB" dirty="0"/>
              <a:t>(</a:t>
            </a:r>
            <a:r>
              <a:rPr lang="en-GB" dirty="0" smtClean="0"/>
              <a:t>2009). Scientific Process Automation and Workflow Management. In: Eds. </a:t>
            </a:r>
            <a:r>
              <a:rPr lang="en-GB" dirty="0" err="1" smtClean="0"/>
              <a:t>Shoshani</a:t>
            </a:r>
            <a:r>
              <a:rPr lang="en-GB" dirty="0" smtClean="0"/>
              <a:t>, A., </a:t>
            </a:r>
            <a:r>
              <a:rPr lang="de-DE" dirty="0" smtClean="0"/>
              <a:t>&amp; Rotem, D.</a:t>
            </a:r>
            <a:r>
              <a:rPr lang="en-GB" dirty="0" smtClean="0"/>
              <a:t> (2009). </a:t>
            </a:r>
            <a:r>
              <a:rPr lang="en-GB" i="1" dirty="0" smtClean="0"/>
              <a:t>Scientific Data Management: Challenges, technology, and deployment. </a:t>
            </a:r>
            <a:r>
              <a:rPr lang="en-GB" dirty="0" smtClean="0"/>
              <a:t>Chapman and Hall/CRC. </a:t>
            </a:r>
            <a:r>
              <a:rPr lang="en-GB" dirty="0" err="1" smtClean="0"/>
              <a:t>doi</a:t>
            </a:r>
            <a:r>
              <a:rPr lang="en-GB" dirty="0" smtClean="0"/>
              <a:t>: 10.1201/9781420069815</a:t>
            </a:r>
          </a:p>
          <a:p>
            <a:pPr>
              <a:lnSpc>
                <a:spcPct val="140000"/>
              </a:lnSpc>
            </a:pPr>
            <a:r>
              <a:rPr lang="en-GB" dirty="0" smtClean="0"/>
              <a:t>Sutter, H. </a:t>
            </a:r>
            <a:r>
              <a:rPr lang="de-DE" dirty="0" smtClean="0"/>
              <a:t>The Free Lunch </a:t>
            </a:r>
            <a:r>
              <a:rPr lang="de-DE" dirty="0" err="1" smtClean="0"/>
              <a:t>is</a:t>
            </a:r>
            <a:r>
              <a:rPr lang="de-DE" dirty="0" smtClean="0"/>
              <a:t> Over: A fundamental turn </a:t>
            </a:r>
            <a:r>
              <a:rPr lang="de-DE" dirty="0" err="1" smtClean="0"/>
              <a:t>toward</a:t>
            </a:r>
            <a:r>
              <a:rPr lang="de-DE" dirty="0"/>
              <a:t> </a:t>
            </a:r>
            <a:r>
              <a:rPr lang="de-DE" dirty="0" err="1" smtClean="0"/>
              <a:t>concurrency</a:t>
            </a:r>
            <a:r>
              <a:rPr lang="de-DE" dirty="0" smtClean="0"/>
              <a:t> in </a:t>
            </a:r>
            <a:r>
              <a:rPr lang="de-DE" dirty="0" err="1" smtClean="0"/>
              <a:t>software</a:t>
            </a:r>
            <a:r>
              <a:rPr lang="de-DE" dirty="0" smtClean="0"/>
              <a:t>. </a:t>
            </a:r>
            <a:r>
              <a:rPr lang="en-GB" dirty="0" smtClean="0"/>
              <a:t>Accessed 2017-05-29.</a:t>
            </a:r>
            <a:r>
              <a:rPr lang="de-DE" dirty="0"/>
              <a:t/>
            </a:r>
            <a:br>
              <a:rPr lang="de-DE" dirty="0"/>
            </a:br>
            <a:r>
              <a:rPr lang="de-DE" i="1" dirty="0" smtClean="0"/>
              <a:t>http://www.gotw.ca/publications/concurrency-ddj.htm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en-GB" dirty="0" smtClean="0"/>
              <a:t>Sutter, H. (2012, 2011) Welcome to the Jungle. Accessed 2017-05-29. </a:t>
            </a:r>
            <a:r>
              <a:rPr lang="en-GB" i="1" dirty="0" smtClean="0"/>
              <a:t>https://herbsutter.com/welcome-to-the-jungle/</a:t>
            </a:r>
            <a:endParaRPr lang="en-GB" dirty="0" smtClean="0"/>
          </a:p>
          <a:p>
            <a:pPr>
              <a:lnSpc>
                <a:spcPct val="140000"/>
              </a:lnSpc>
            </a:pPr>
            <a:endParaRPr lang="en-GB" dirty="0" smtClean="0"/>
          </a:p>
          <a:p>
            <a:pPr>
              <a:lnSpc>
                <a:spcPct val="14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4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pic>
        <p:nvPicPr>
          <p:cNvPr id="7" name="Inhaltsplatzhalter 6"/>
          <p:cNvPicPr>
            <a:picLocks noChangeAspect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9050" y="919253"/>
            <a:ext cx="1868447" cy="55300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67299" y="5641223"/>
            <a:ext cx="3543300" cy="688181"/>
          </a:xfrm>
        </p:spPr>
        <p:txBody>
          <a:bodyPr>
            <a:normAutofit/>
          </a:bodyPr>
          <a:lstStyle/>
          <a:p>
            <a:pPr algn="ctr"/>
            <a:r>
              <a:rPr lang="sv-SE" sz="2800" dirty="0" smtClean="0"/>
              <a:t>256 Electrodes</a:t>
            </a:r>
            <a:endParaRPr lang="en-GB" sz="2800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855" y="1747045"/>
            <a:ext cx="4127445" cy="3874473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449" y="2331077"/>
            <a:ext cx="1905000" cy="28575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830371" y="5621518"/>
            <a:ext cx="1656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dirty="0" smtClean="0">
                <a:latin typeface="Garamond" panose="02020404030301010803" pitchFamily="18" charset="0"/>
              </a:rPr>
              <a:t>11.7 Tesla </a:t>
            </a:r>
            <a:endParaRPr lang="en-GB" sz="2800" dirty="0">
              <a:latin typeface="Garamond" panose="02020404030301010803" pitchFamily="18" charset="0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39855" y="286098"/>
            <a:ext cx="85198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smtClean="0">
                <a:latin typeface="Garamond" panose="02020404030301010803" pitchFamily="18" charset="0"/>
              </a:rPr>
              <a:t>More Voxels, More Channels, and Multiple Levels of Simulation</a:t>
            </a:r>
            <a:endParaRPr lang="en-GB" dirty="0">
              <a:latin typeface="Garamond" panose="02020404030301010803" pitchFamily="18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0" y="4769477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dirty="0" smtClean="0">
                <a:solidFill>
                  <a:srgbClr val="FF0000">
                    <a:alpha val="26000"/>
                  </a:srgbClr>
                </a:solidFill>
                <a:latin typeface="Arial Black" panose="020B0A04020102020204" pitchFamily="34" charset="0"/>
              </a:rPr>
              <a:t>BIG DATA </a:t>
            </a:r>
            <a:endParaRPr lang="en-GB" sz="16600" dirty="0">
              <a:solidFill>
                <a:srgbClr val="FF0000">
                  <a:alpha val="26000"/>
                </a:srgb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5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061" y="-99290"/>
            <a:ext cx="4516054" cy="7058888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1325563"/>
          </a:xfrm>
        </p:spPr>
        <p:txBody>
          <a:bodyPr/>
          <a:lstStyle/>
          <a:p>
            <a:r>
              <a:rPr lang="sv-SE" dirty="0" smtClean="0"/>
              <a:t>Computer Age Neuroscience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491521" y="1825625"/>
            <a:ext cx="7418614" cy="5032375"/>
          </a:xfrm>
          <a:solidFill>
            <a:schemeClr val="bg1">
              <a:alpha val="85000"/>
            </a:schemeClr>
          </a:solidFill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sv-SE" sz="2400" dirty="0" smtClean="0"/>
              <a:t>”...computer-based technology allows scientists to collect enormous data sets, orders of magnitude larger than those that classical statistical theory was designed to deal with</a:t>
            </a:r>
            <a:r>
              <a:rPr lang="en-GB" sz="2400" dirty="0" smtClean="0"/>
              <a:t>; </a:t>
            </a:r>
            <a:r>
              <a:rPr lang="en-GB" sz="2400" b="1" dirty="0" smtClean="0"/>
              <a:t>huge data demands new methodology</a:t>
            </a:r>
            <a:r>
              <a:rPr lang="en-GB" sz="2400" dirty="0" smtClean="0"/>
              <a:t>, and the demand is being met by a burst of innovative computer-based statistical algorithms.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” —Bradley Efron and Trevor Hastie, 2016, p.4 </a:t>
            </a:r>
            <a:r>
              <a:rPr lang="sv-SE" sz="2400" i="1" dirty="0" smtClean="0">
                <a:solidFill>
                  <a:schemeClr val="bg1">
                    <a:lumMod val="50000"/>
                  </a:schemeClr>
                </a:solidFill>
              </a:rPr>
              <a:t>Computer Age Statistical Inference. 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NY: Cambridge University Press. (My emphasis.)</a:t>
            </a:r>
          </a:p>
          <a:p>
            <a:pPr>
              <a:lnSpc>
                <a:spcPct val="130000"/>
              </a:lnSpc>
            </a:pPr>
            <a:r>
              <a:rPr lang="sv-SE" sz="2400" dirty="0" smtClean="0"/>
              <a:t>”</a:t>
            </a:r>
            <a:r>
              <a:rPr lang="sv-SE" sz="2400" b="1" dirty="0" smtClean="0"/>
              <a:t>large-scale prediction algorithms</a:t>
            </a:r>
            <a:r>
              <a:rPr lang="sv-SE" sz="2400" dirty="0" smtClean="0"/>
              <a:t>” such as ”neural nets, deep learning, boosting, random forests, and support-vector machines” </a:t>
            </a:r>
            <a:r>
              <a:rPr lang="sv-SE" sz="2400" b="1" dirty="0" smtClean="0"/>
              <a:t>became</a:t>
            </a:r>
            <a:r>
              <a:rPr lang="sv-SE" sz="2400" dirty="0" smtClean="0"/>
              <a:t> </a:t>
            </a:r>
            <a:r>
              <a:rPr lang="sv-SE" sz="2400" b="1" dirty="0" smtClean="0"/>
              <a:t>prominent due to the commercial value of prediction</a:t>
            </a:r>
            <a:r>
              <a:rPr lang="sv-SE" sz="2400" dirty="0" smtClean="0"/>
              <a:t> 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(Efron &amp; Hastie, 2016, p.446, my emphasis)</a:t>
            </a:r>
          </a:p>
          <a:p>
            <a:pPr>
              <a:lnSpc>
                <a:spcPct val="130000"/>
              </a:lnSpc>
            </a:pPr>
            <a:r>
              <a:rPr lang="sv-SE" sz="2400" b="1" dirty="0" smtClean="0"/>
              <a:t>Data science </a:t>
            </a:r>
            <a:r>
              <a:rPr lang="sv-SE" sz="2400" dirty="0" smtClean="0"/>
              <a:t>became more about the </a:t>
            </a:r>
            <a:r>
              <a:rPr lang="sv-SE" sz="2400" b="1" dirty="0" smtClean="0"/>
              <a:t>perfomance</a:t>
            </a:r>
            <a:r>
              <a:rPr lang="sv-SE" sz="2400" i="1" dirty="0" smtClean="0"/>
              <a:t> </a:t>
            </a:r>
            <a:r>
              <a:rPr lang="sv-SE" sz="2400" dirty="0" smtClean="0"/>
              <a:t>of algorithms for big data (</a:t>
            </a:r>
            <a:r>
              <a:rPr lang="sv-SE" sz="2400" dirty="0" smtClean="0">
                <a:solidFill>
                  <a:schemeClr val="bg1">
                    <a:lumMod val="50000"/>
                  </a:schemeClr>
                </a:solidFill>
              </a:rPr>
              <a:t>Efron &amp; Hastie, 2016)</a:t>
            </a:r>
          </a:p>
          <a:p>
            <a:pPr marL="0" indent="0">
              <a:lnSpc>
                <a:spcPct val="130000"/>
              </a:lnSpc>
              <a:buNone/>
            </a:pPr>
            <a:endParaRPr lang="sv-SE" sz="2400" dirty="0" smtClean="0"/>
          </a:p>
          <a:p>
            <a:pPr>
              <a:lnSpc>
                <a:spcPct val="13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70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>
                <a:solidFill>
                  <a:schemeClr val="bg1"/>
                </a:solidFill>
              </a:rPr>
              <a:t>How The End of Moore’s Law Prompts Parallel Computing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Rechteck 4"/>
          <p:cNvSpPr/>
          <p:nvPr/>
        </p:nvSpPr>
        <p:spPr>
          <a:xfrm>
            <a:off x="2374900" y="6311900"/>
            <a:ext cx="744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http://www.nature.com/news/the-chips-are-down-for-moore-s-law-1.19338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964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811" y="1120318"/>
            <a:ext cx="5345489" cy="5327078"/>
          </a:xfrm>
        </p:spPr>
      </p:pic>
      <p:sp>
        <p:nvSpPr>
          <p:cNvPr id="5" name="Textfeld 4"/>
          <p:cNvSpPr txBox="1"/>
          <p:nvPr/>
        </p:nvSpPr>
        <p:spPr>
          <a:xfrm>
            <a:off x="8909958" y="2171700"/>
            <a:ext cx="302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Sutter, H. (2009, 2005, 2004). Dr.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Dobb‘s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Journal.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[Online Access]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234" y="4832350"/>
            <a:ext cx="3150733" cy="1414462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45144" y="4921249"/>
            <a:ext cx="32251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Instruction-level parallelism (ILP)</a:t>
            </a:r>
            <a:endParaRPr lang="en-GB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38200" y="234493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 smtClean="0"/>
              <a:t>CPU Clock Speed Peaked in the Early 2000nds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1570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Microsoft Office PowerPoint</Application>
  <PresentationFormat>Breitbild</PresentationFormat>
  <Paragraphs>198</Paragraphs>
  <Slides>56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Calibri</vt:lpstr>
      <vt:lpstr>Courier New</vt:lpstr>
      <vt:lpstr>Garamond</vt:lpstr>
      <vt:lpstr>Wingdings</vt:lpstr>
      <vt:lpstr>Office</vt:lpstr>
      <vt:lpstr>Computer Age Neuroscience and The Future of Science Process Management</vt:lpstr>
      <vt:lpstr>PowerPoint-Präsentation</vt:lpstr>
      <vt:lpstr>Outline</vt:lpstr>
      <vt:lpstr>Computer Age Neuroscience</vt:lpstr>
      <vt:lpstr>Computer Age Neuroscience</vt:lpstr>
      <vt:lpstr>256 Electrodes</vt:lpstr>
      <vt:lpstr>Computer Age Neuroscience</vt:lpstr>
      <vt:lpstr>How The End of Moore’s Law Prompts Parallel Computing</vt:lpstr>
      <vt:lpstr>CPU Clock Speed Peaked in the Early 2000nds</vt:lpstr>
      <vt:lpstr>Heat does not Dissipate Fast Enough in High Density Processing Arrays: Using multiple cores is a workaround</vt:lpstr>
      <vt:lpstr>PowerPoint-Präsentation</vt:lpstr>
      <vt:lpstr>PowerPoint-Präsentation</vt:lpstr>
      <vt:lpstr>The Inescapable Imminence of the Cloud</vt:lpstr>
      <vt:lpstr>The Inescapable Imminence of the Cloud</vt:lpstr>
      <vt:lpstr>Cloud Neuroscience</vt:lpstr>
      <vt:lpstr>The International Brain Station (TIBS)</vt:lpstr>
      <vt:lpstr>Scaling Up Neuroscience</vt:lpstr>
      <vt:lpstr>Summary Part I: Computer Age Neuroscience</vt:lpstr>
      <vt:lpstr>How do we get there?</vt:lpstr>
      <vt:lpstr>Science Process Management</vt:lpstr>
      <vt:lpstr>Three Challenges</vt:lpstr>
      <vt:lpstr>Part II: Science Process Management</vt:lpstr>
      <vt:lpstr>Science Process Management</vt:lpstr>
      <vt:lpstr>The Human Process</vt:lpstr>
      <vt:lpstr>Pipelines</vt:lpstr>
      <vt:lpstr>PowerPoint-Präsentation</vt:lpstr>
      <vt:lpstr>The next few slides are mainly from Paolo Di Tommaso, Center for Genomic Regulation, Barcelona (Switzerland HPC Conference 2016.)</vt:lpstr>
      <vt:lpstr>PowerPoint-Präsentation</vt:lpstr>
      <vt:lpstr>PowerPoint-Präsentation</vt:lpstr>
      <vt:lpstr>PowerPoint-Präsentation</vt:lpstr>
      <vt:lpstr>PowerPoint-Präsentation</vt:lpstr>
      <vt:lpstr>Version Control</vt:lpstr>
      <vt:lpstr>PowerPoint-Präsentation</vt:lpstr>
      <vt:lpstr>Version Control</vt:lpstr>
      <vt:lpstr>Git</vt:lpstr>
      <vt:lpstr>GitHub</vt:lpstr>
      <vt:lpstr>PowerPoint-Präsentation</vt:lpstr>
      <vt:lpstr>Lean Process Management</vt:lpstr>
      <vt:lpstr>PowerPoint-Präsentation</vt:lpstr>
      <vt:lpstr>PowerPoint-Präsentation</vt:lpstr>
      <vt:lpstr>Kanban System</vt:lpstr>
      <vt:lpstr>ZenHub Example</vt:lpstr>
      <vt:lpstr>PowerPoint-Präsentation</vt:lpstr>
      <vt:lpstr>Digital Notebooks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Discussion</vt:lpstr>
      <vt:lpstr>Technical Debt</vt:lpstr>
      <vt:lpstr>A Method to Determine when to Adapt Technology (Refactoring) by Value</vt:lpstr>
      <vt:lpstr>PowerPoint-Präsentation</vt:lpstr>
      <vt:lpstr>Six Open Questions</vt:lpstr>
      <vt:lpstr>Main Literature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Age Neuroscience and The Future of Science Process Management</dc:title>
  <dc:creator>Labbe, Daniel</dc:creator>
  <cp:lastModifiedBy>Labbe, Daniel</cp:lastModifiedBy>
  <cp:revision>252</cp:revision>
  <dcterms:created xsi:type="dcterms:W3CDTF">2017-05-29T12:26:15Z</dcterms:created>
  <dcterms:modified xsi:type="dcterms:W3CDTF">2017-06-30T17:20:36Z</dcterms:modified>
</cp:coreProperties>
</file>